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59" r:id="rId4"/>
    <p:sldId id="264" r:id="rId5"/>
    <p:sldId id="265" r:id="rId6"/>
    <p:sldId id="260" r:id="rId7"/>
    <p:sldId id="280" r:id="rId8"/>
    <p:sldId id="257" r:id="rId9"/>
    <p:sldId id="258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9" r:id="rId21"/>
    <p:sldId id="273" r:id="rId22"/>
    <p:sldId id="275" r:id="rId23"/>
    <p:sldId id="27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9B94-0F82-4482-AEDE-6BEB833A6BB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C24F-B4AA-4C69-9920-BF61E749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A9D4-CF27-4546-87FC-F10AC8AF5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C5D50-8EB7-4EEE-A2BA-8C8A00A74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5378-AB98-4C7A-A36F-2524E089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0900-EDBA-4224-8030-23E1524C69F1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8F85-B094-4C37-B113-356B9760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633B-98F8-47D9-9D26-D3022935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56B9-02D6-470F-A71E-BCB8ABF7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003C2-DFA5-4854-ABD3-9A1DF3B6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FAB7-8BAB-43CE-A920-9F51F115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C496-0F86-4E6C-B8F6-60573CAB3A5B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FCAE-EBA3-4887-A4DD-FA1C557E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1861-8EC3-438B-879D-724FFF7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BBEF0-3961-45AE-BF72-1B2AAC14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88009-14F7-4818-BE3E-2A47070EF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B9CEE-80DA-4B53-99C0-3B3C4C9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8C6F-DC99-44EF-AC0E-494138C2B319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1547-C7E9-47BD-894A-E91ACBDA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124F-3E10-4189-BE38-5603EFAD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53DB-0E47-43A4-A70E-9D317050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A4DE-B6CF-4822-B40E-8A330A4E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727C-4C12-4A9A-84EB-4AB7942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5586-2F65-4CDC-9D7D-C4E51FB7FC42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2A9C9-1E3B-430B-9C40-C060DA8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D793-BD8C-4950-9A88-1D2962BF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1261-E141-4CE3-B209-A7520E3D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4EAC-B1CF-483D-AC6F-ACBCAD11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D244-C820-413A-931F-180BBFCA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36DE-F1A6-447B-B6FB-6232ACB07155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B4C7-7645-401F-A5BE-0E886A05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748C-C2D8-4479-8BC9-9F1905D5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F0DF-BC91-46DE-8F2F-85BB7A79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EFF6-41E1-429C-A93B-A8B2C6284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C87FD-9F54-4157-93CB-53B3CDDF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976B-F43A-42C6-A2A7-639A03E2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10B8-30C1-4A3D-8118-75F4FE8822FA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93E2-8013-4F2B-8739-CA4B50A6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0D34E-EAC7-4396-8980-97F4625B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CF7-9BF8-429A-8D01-B8FE3D39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5982-E327-4798-9C63-5C4CBBFE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D6F6A-6AEB-4560-B994-6061DE23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A4691-E6AF-4FF6-A74B-42EE6FA27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36DB0-5819-416F-982D-3EE24A02F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74A13-015E-43E2-BE00-FE572D86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E448-1373-47D3-94F3-E6B52C94D351}" type="datetime1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A0AB9-75AF-4BB1-8EF1-0AB118EF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12051-9D60-4155-A742-EAD26D0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8362-815C-46A2-9BB5-0FE73DD8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1E446-AF58-4A3B-A2FE-E6D907FD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B74D-95E4-4F8D-AC2D-F72C7630C8DF}" type="datetime1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DA136-51A2-4107-AA65-EA4A62B3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CE3FD-E7A7-4BB5-BE3F-CE949BD0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A7479-D93D-4006-8B83-769849A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9AE5-4FE4-4A5C-947C-395A36608A5D}" type="datetime1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DA8FB-5C4C-4B76-ADC1-25CD8968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56F2-E4DC-47A7-9BB7-CF9FEF48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857-30F8-4E20-B794-BB03BD56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9D53-3537-4715-B0F1-D3449923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1CB0D-1951-42BD-B038-5A7B6155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602F-F0BA-4BEC-844F-6789304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D20C-FBE1-41A1-9487-39E0CC1D03E4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399D9-1418-4C38-8386-88FD23C9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1136-CEC0-44B6-9C79-614B7CB6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F91C-419C-4AFF-9D1D-8C6825C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57219-DB1B-4E94-801C-3F0C41EB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02B24-1041-439B-9A59-10120FD2A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F2D65-34E2-4F82-8F4A-C6B94A69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3DBD-2F9A-4166-BB47-E6D8881209E4}" type="datetime1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E17B-B543-45AA-89B6-59617878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AE360-8C70-4DF9-9B50-BFD7E720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4E90-06C0-41E5-BD8D-DCDAE5F6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4212-3CFE-473F-B6A1-E33A0A2D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05B9-118E-4704-9E27-60A9EEBC2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2F1F-3AFA-47CA-A91F-4EF27DE27913}" type="datetime1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7634-84CB-4258-85D1-E3956126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866ED-D95B-403A-B048-D5775341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5531-7A0D-400D-9319-3DEF54734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Cryptanalysis of </a:t>
            </a:r>
            <a:r>
              <a:rPr lang="en-US" dirty="0" err="1"/>
              <a:t>LEDAcrypt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6B0E7-2D41-450C-9F77-9CAF3C914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Daniel Apon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b="1" i="1" dirty="0"/>
              <a:t>Ray Perlner</a:t>
            </a:r>
            <a:r>
              <a:rPr lang="en-US" baseline="30000" dirty="0"/>
              <a:t>1</a:t>
            </a:r>
            <a:r>
              <a:rPr lang="en-US" dirty="0"/>
              <a:t>, Angela Robinson</a:t>
            </a:r>
            <a:r>
              <a:rPr lang="en-US" baseline="30000" dirty="0"/>
              <a:t>1</a:t>
            </a:r>
            <a:r>
              <a:rPr lang="en-US" dirty="0"/>
              <a:t>, Paolo Santini</a:t>
            </a:r>
            <a:r>
              <a:rPr lang="en-US" baseline="30000" dirty="0"/>
              <a:t>2</a:t>
            </a:r>
          </a:p>
          <a:p>
            <a:r>
              <a:rPr lang="en-US" sz="1800" dirty="0"/>
              <a:t>1: NIST</a:t>
            </a:r>
          </a:p>
          <a:p>
            <a:r>
              <a:rPr lang="en-US" sz="1800" dirty="0"/>
              <a:t>2: </a:t>
            </a:r>
            <a:r>
              <a:rPr lang="en-US" sz="1800" dirty="0" err="1"/>
              <a:t>Università</a:t>
            </a:r>
            <a:r>
              <a:rPr lang="en-US" sz="1800" dirty="0"/>
              <a:t> </a:t>
            </a:r>
            <a:r>
              <a:rPr lang="en-US" sz="1800" dirty="0" err="1"/>
              <a:t>Politecnica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Marche,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80871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D5F-0FFD-4B25-8C59-F3E38C04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sz="3600" dirty="0"/>
              <a:t>Choosing the Bits to Guess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Want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are more likely than average to be (almost) entirely zero</a:t>
                </a:r>
              </a:p>
              <a:p>
                <a:r>
                  <a:rPr lang="en-US" dirty="0"/>
                  <a:t>Equivalently: Want (almost) all the nonzero bits of the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in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Define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as the support of a module in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If the supports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contain the supports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 respectively, then </a:t>
                </a:r>
              </a:p>
              <a:p>
                <a:pPr marL="0" indent="0">
                  <a:buNone/>
                </a:pPr>
                <a:r>
                  <a:rPr lang="en-US" b="1" dirty="0"/>
                  <a:t>   all the nonzero bits of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are contained in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r="-58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8712-95B7-4174-989A-16026DFA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7403-399A-4A5B-894F-D74245F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Contiguous Nonzero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 attack is not very good unless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chosen carefully</a:t>
                </a:r>
              </a:p>
              <a:p>
                <a:pPr lvl="1"/>
                <a:r>
                  <a:rPr lang="en-US" dirty="0"/>
                  <a:t>We want a significant fraction of the bits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be zero so we can guess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has the same zero bits</a:t>
                </a:r>
              </a:p>
              <a:p>
                <a:pPr lvl="1"/>
                <a:r>
                  <a:rPr lang="en-US" dirty="0"/>
                  <a:t>But generally a product of two polynomials has quadratically more nonzero coefficients than the starting polynomials, which would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quite sparse</a:t>
                </a:r>
              </a:p>
              <a:p>
                <a:pPr lvl="1"/>
                <a:r>
                  <a:rPr lang="en-US" dirty="0"/>
                  <a:t>This would make it very unlikely that the supports of H and Q are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respectively</a:t>
                </a:r>
              </a:p>
              <a:p>
                <a:r>
                  <a:rPr lang="en-US" dirty="0"/>
                  <a:t>In contrast, if two polynomials are chosen with large numbers of consecutive coefficients, 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the product only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nonzero coefficients</a:t>
                </a:r>
              </a:p>
              <a:p>
                <a:pPr lvl="1"/>
                <a:r>
                  <a:rPr lang="en-US" dirty="0"/>
                  <a:t>We will use polynomials like this in our attacks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72F2F-DA8D-427C-BA22-6837DB53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Weakest Keys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sz="3600" dirty="0"/>
                  <a:t>(Category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=36877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Probability that each nonzero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contained in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as appropriate is ~1/4.</a:t>
                </a:r>
              </a:p>
              <a:p>
                <a:r>
                  <a:rPr lang="en-US" dirty="0"/>
                  <a:t>The total number of nonzero bits in these polynomials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∙2+7∙2+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∙2=48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might guess that a single iteration of ISD with this information set would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r>
                  <a:rPr lang="en-US" dirty="0"/>
                  <a:t> private keys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D7AA-134D-4326-8E68-CFF5ADB4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9F62-BD4B-4F04-B70E-4E339587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Many choices for the private key components,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will produce the same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In particular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Are valid private keys with the same public key for any integers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!</a:t>
                </a:r>
              </a:p>
              <a:p>
                <a:pPr lvl="1"/>
                <a:r>
                  <a:rPr lang="en-US" dirty="0"/>
                  <a:t>If any equivalent private key has support within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that key can be recovered</a:t>
                </a:r>
              </a:p>
              <a:p>
                <a:pPr lvl="1"/>
                <a:r>
                  <a:rPr lang="en-US" dirty="0"/>
                  <a:t>Doesn’t help as much as you might think, since small changes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don’t usually change whether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Nonetheless, this consideration brings number of keys broken by single information set up to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348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ED898-0471-4996-8548-AAFE3190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Equivalent Choices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generated our information set by taking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we’d get the same information set by taking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consideration brings the number of keys broken by a single iteration of ISD up to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72.8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318CE-43AD-4A3D-AD3D-9C4FDAD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EE3-106E-4455-A9FA-08A6744B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ISD does not require that we only guess zeroes</a:t>
                </a:r>
              </a:p>
              <a:p>
                <a:pPr lvl="1"/>
                <a:r>
                  <a:rPr lang="en-US" dirty="0"/>
                  <a:t>In fact it requires that we don’t</a:t>
                </a:r>
              </a:p>
              <a:p>
                <a:pPr lvl="1"/>
                <a:r>
                  <a:rPr lang="en-US" dirty="0"/>
                  <a:t>Advanced information set decoding algorithms e.g. Stern, MMT, BJMM, MO can tolerate up to about 6 nonzero bits in the information set without increasing the cost of an iteration</a:t>
                </a:r>
              </a:p>
              <a:p>
                <a:endParaRPr lang="en-US" dirty="0"/>
              </a:p>
              <a:p>
                <a:r>
                  <a:rPr lang="en-US" dirty="0"/>
                  <a:t>Can be modeled by letting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contained in higher-weight polynomials like: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so, we expect nonzero bits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159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A2FCF5A-2769-49FC-8E52-914B37C1948E}"/>
              </a:ext>
            </a:extLst>
          </p:cNvPr>
          <p:cNvSpPr/>
          <p:nvPr/>
        </p:nvSpPr>
        <p:spPr>
          <a:xfrm>
            <a:off x="1534160" y="4814094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5FE02-67D1-4472-9662-97BBEC32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FD4E-AD81-475D-AA93-A6D6735B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 </a:t>
            </a:r>
            <a:br>
              <a:rPr lang="en-US" dirty="0"/>
            </a:br>
            <a:r>
              <a:rPr lang="en-US" dirty="0"/>
              <a:t>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We expect nonzero bits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long as no more than 6 nonzero bits are outside the middle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bits of the support, we can recover the key</a:t>
                </a:r>
              </a:p>
              <a:p>
                <a:r>
                  <a:rPr lang="en-US" dirty="0"/>
                  <a:t>This consideration brings the number of keys broken by a single iteration of ISD up to </a:t>
                </a:r>
                <a:r>
                  <a:rPr lang="en-US" dirty="0">
                    <a:solidFill>
                      <a:srgbClr val="FF0000"/>
                    </a:solidFill>
                  </a:rPr>
                  <a:t>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62.66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50B5C55-AA18-495C-8CBE-6D0CCD5C084B}"/>
              </a:ext>
            </a:extLst>
          </p:cNvPr>
          <p:cNvSpPr/>
          <p:nvPr/>
        </p:nvSpPr>
        <p:spPr>
          <a:xfrm>
            <a:off x="1448499" y="2951480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72146-4602-4B9E-BF3F-09CA10F8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Equally Good </a:t>
            </a:r>
            <a:br>
              <a:rPr lang="en-US" dirty="0"/>
            </a:br>
            <a:r>
              <a:rPr lang="en-US" dirty="0"/>
              <a:t>(and Independent) </a:t>
            </a:r>
            <a:br>
              <a:rPr lang="en-US" dirty="0"/>
            </a:br>
            <a:r>
              <a:rPr lang="en-US" dirty="0"/>
              <a:t>Information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800" dirty="0"/>
              </a:p>
              <a:p>
                <a:r>
                  <a:rPr lang="en-US" dirty="0"/>
                  <a:t>Our information set is defined by the support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We can graph the support we’ve been using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things we can change: </a:t>
                </a:r>
              </a:p>
              <a:p>
                <a:pPr lvl="1"/>
                <a:r>
                  <a:rPr lang="en-US" dirty="0"/>
                  <a:t>The relative offset of the two blocks</a:t>
                </a:r>
              </a:p>
              <a:p>
                <a:pPr lvl="1"/>
                <a:r>
                  <a:rPr lang="en-US" dirty="0"/>
                  <a:t>The ring representation in which nonzero coefficients are consecutive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738088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311368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479008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6004560" y="3479008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3047210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3047210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8807" y="3023317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7" y="3023317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F7313-CD7D-4DEB-8310-901819BC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Results in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 that shifting both blocks the same amount just gives an equivalent key</a:t>
                </a:r>
              </a:p>
              <a:p>
                <a:r>
                  <a:rPr lang="en-US" dirty="0"/>
                  <a:t>Shifting by a small amount doesn’t change much</a:t>
                </a:r>
              </a:p>
              <a:p>
                <a:r>
                  <a:rPr lang="en-US" dirty="0"/>
                  <a:t>There 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independent choices of offsets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469640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7020564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745AA-4BF0-42D6-A5C3-7C08A8D9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5C9-6EE9-48E9-AC9B-D645B3BF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r>
                  <a:rPr lang="en-US" dirty="0"/>
                  <a:t>There is a large family of Hamming weight preserving ring isomorphisms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try polynomials which have consecutive nonzero coefficients in the image under one of these isomorphisms, and everything still works</a:t>
                </a:r>
              </a:p>
              <a:p>
                <a:r>
                  <a:rPr lang="en-US" dirty="0"/>
                  <a:t>E.g. We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b="0" dirty="0"/>
                  <a:t>Choices of k between 1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result in mostly independent information sets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result in equivalent information sets)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3B32-3279-4516-B621-B1386967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006A-1BA9-42B3-8ABD-9A982AE2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1628-5710-4599-81F1-DE296092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We present an attack on the QC-LDPC-</a:t>
            </a:r>
            <a:r>
              <a:rPr lang="en-US" dirty="0" err="1"/>
              <a:t>McEliece</a:t>
            </a:r>
            <a:r>
              <a:rPr lang="en-US" dirty="0"/>
              <a:t> construction of </a:t>
            </a:r>
          </a:p>
          <a:p>
            <a:pPr marL="0" indent="0">
              <a:buNone/>
            </a:pPr>
            <a:r>
              <a:rPr lang="en-US" dirty="0"/>
              <a:t>   [</a:t>
            </a:r>
            <a:r>
              <a:rPr lang="en-US" dirty="0" err="1"/>
              <a:t>Baldi</a:t>
            </a:r>
            <a:r>
              <a:rPr lang="en-US" dirty="0"/>
              <a:t> et al. 2007]</a:t>
            </a:r>
          </a:p>
          <a:p>
            <a:r>
              <a:rPr lang="en-US" dirty="0"/>
              <a:t>This construction was the basis of the second-round NIST PQC candidate, </a:t>
            </a:r>
            <a:r>
              <a:rPr lang="en-US" dirty="0" err="1"/>
              <a:t>LEDAcrypt</a:t>
            </a:r>
            <a:endParaRPr lang="en-US" dirty="0"/>
          </a:p>
          <a:p>
            <a:r>
              <a:rPr lang="en-US" dirty="0"/>
              <a:t>Prior to our attack this construction had a nearly 12-year history without a major break</a:t>
            </a:r>
          </a:p>
          <a:p>
            <a:r>
              <a:rPr lang="en-US" dirty="0"/>
              <a:t>Our attack was a major factor in the non-selection of </a:t>
            </a:r>
            <a:r>
              <a:rPr lang="en-US" dirty="0" err="1"/>
              <a:t>LEDAcrypt</a:t>
            </a:r>
            <a:r>
              <a:rPr lang="en-US" dirty="0"/>
              <a:t> for the third round of the NIST PQC process</a:t>
            </a:r>
          </a:p>
          <a:p>
            <a:pPr lvl="1"/>
            <a:r>
              <a:rPr lang="en-US" dirty="0"/>
              <a:t>In response, the </a:t>
            </a:r>
            <a:r>
              <a:rPr lang="en-US" dirty="0" err="1"/>
              <a:t>LEDAcrypt</a:t>
            </a:r>
            <a:r>
              <a:rPr lang="en-US" dirty="0"/>
              <a:t> team published an updated spec which avoided the attack</a:t>
            </a:r>
          </a:p>
          <a:p>
            <a:pPr lvl="1"/>
            <a:r>
              <a:rPr lang="en-US" dirty="0"/>
              <a:t>NIST ultimately decided that this updated spec represented too large a tweak and made </a:t>
            </a:r>
            <a:r>
              <a:rPr lang="en-US" dirty="0" err="1"/>
              <a:t>LEDAcrypt</a:t>
            </a:r>
            <a:r>
              <a:rPr lang="en-US" dirty="0"/>
              <a:t> too similar to its competitor BIKE </a:t>
            </a:r>
          </a:p>
          <a:p>
            <a:pPr marL="457200" lvl="1" indent="0">
              <a:buNone/>
            </a:pPr>
            <a:r>
              <a:rPr lang="en-US" dirty="0"/>
              <a:t>   (BIKE is based on the QC-MDPC-</a:t>
            </a:r>
            <a:r>
              <a:rPr lang="en-US" dirty="0" err="1"/>
              <a:t>McEliece</a:t>
            </a:r>
            <a:r>
              <a:rPr lang="en-US" dirty="0"/>
              <a:t> scheme of [Misoczki et al. 2012])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F0459-BF01-4265-B73F-94A3A94A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C01B-A4AC-48F5-92D7-96B1DFC1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7CCF5-2499-4648-A1C9-9BFEBE22E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Our calculation above assumes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correct weights results in a valid key</a:t>
                </a:r>
              </a:p>
              <a:p>
                <a:r>
                  <a:rPr lang="en-US" dirty="0"/>
                  <a:t>In fact, the key generation procedure for unpatched </a:t>
                </a:r>
                <a:r>
                  <a:rPr lang="en-US" dirty="0" err="1"/>
                  <a:t>LEDAcrypt</a:t>
                </a:r>
                <a:r>
                  <a:rPr lang="en-US" dirty="0"/>
                  <a:t>, rejects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which is not full weight</a:t>
                </a:r>
              </a:p>
              <a:p>
                <a:pPr lvl="1"/>
                <a:r>
                  <a:rPr lang="en-US" dirty="0"/>
                  <a:t>We estimate 67.4% of the weakest keys are rejected</a:t>
                </a:r>
              </a:p>
              <a:p>
                <a:pPr lvl="1"/>
                <a:r>
                  <a:rPr lang="en-US" dirty="0"/>
                  <a:t>While only 39.2% of all keys are rejected</a:t>
                </a:r>
              </a:p>
              <a:p>
                <a:r>
                  <a:rPr lang="en-US" dirty="0"/>
                  <a:t>This results in ~1 bit of security gained against our attack</a:t>
                </a:r>
              </a:p>
              <a:p>
                <a:endParaRPr lang="en-US" dirty="0"/>
              </a:p>
              <a:p>
                <a:r>
                  <a:rPr lang="en-US" dirty="0"/>
                  <a:t>Thanks: Corbin McNeil for analyzing this consideration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7CCF5-2499-4648-A1C9-9BFEBE22E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592C-10ED-4D8A-BC2B-EF6050DC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DDB3-0CFF-4D48-8A10-EE8EE2F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18.72</m:t>
                        </m:r>
                      </m:sup>
                    </m:sSup>
                  </m:oMath>
                </a14:m>
                <a:r>
                  <a:rPr lang="en-US" dirty="0"/>
                  <a:t> (mostly) independent ways to recover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 private keys for the cost of a single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36877 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36877 </m:t>
                    </m:r>
                  </m:oMath>
                </a14:m>
                <a:r>
                  <a:rPr lang="en-US" dirty="0"/>
                  <a:t>matrix inversion </a:t>
                </a:r>
              </a:p>
              <a:p>
                <a:pPr lvl="1"/>
                <a:r>
                  <a:rPr lang="en-US" dirty="0"/>
                  <a:t>These recover at least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47.74</m:t>
                        </m:r>
                      </m:sup>
                    </m:sSup>
                  </m:oMath>
                </a14:m>
                <a:r>
                  <a:rPr lang="en-US" dirty="0"/>
                  <a:t> private keys total</a:t>
                </a:r>
              </a:p>
              <a:p>
                <a:pPr lvl="1"/>
                <a:r>
                  <a:rPr lang="en-US" dirty="0"/>
                  <a:t>Assume they cost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30.5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 for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0.5+18.72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49.22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AES operations, we can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47.74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keys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E937-10B3-4EF7-9167-D57F22B8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Considerations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r>
                  <a:rPr lang="en-US" dirty="0"/>
                  <a:t>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applying the previous approach to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requires constraints on the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polynomials in the private key</a:t>
                </a:r>
              </a:p>
              <a:p>
                <a:r>
                  <a:rPr lang="en-US" dirty="0"/>
                  <a:t>Attack works better when we only try to guess the support of 2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at a time</a:t>
                </a:r>
              </a:p>
              <a:p>
                <a:r>
                  <a:rPr lang="en-US" dirty="0"/>
                  <a:t>E.g. We can try to find low weight codewords in the row space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only need to worry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polynomials,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Net effect: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still makes the attack less effective, but not as much as one might 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think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DFAA-DDFE-44BF-8E33-22121D38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E3B-4B79-4825-B564-B28CECB6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Weak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 previous example concerns only the weakest possible keys</a:t>
                </a:r>
              </a:p>
              <a:p>
                <a:r>
                  <a:rPr lang="en-US" dirty="0"/>
                  <a:t>We can use more complicated information set patterns to mount a higher complexity attack on a larger class of somewhat-less-weak keys</a:t>
                </a:r>
              </a:p>
              <a:p>
                <a:pPr lvl="1"/>
                <a:r>
                  <a:rPr lang="en-US" dirty="0"/>
                  <a:t>Generally the support of each block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And the support of each block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We can use one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a different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attack parameters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=(5,5)</m:t>
                    </m:r>
                  </m:oMath>
                </a14:m>
                <a:r>
                  <a:rPr lang="en-US" dirty="0"/>
                  <a:t>, we think we can recover nearly all of the keys for </a:t>
                </a:r>
                <a:r>
                  <a:rPr lang="en-US" dirty="0" err="1"/>
                  <a:t>LEDAcrypt</a:t>
                </a:r>
                <a:r>
                  <a:rPr lang="en-US" dirty="0"/>
                  <a:t> (CPA, 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 for something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248</m:t>
                        </m:r>
                      </m:sup>
                    </m:sSup>
                  </m:oMath>
                </a14:m>
                <a:r>
                  <a:rPr lang="en-US" dirty="0"/>
                  <a:t> classical AES operations</a:t>
                </a:r>
              </a:p>
              <a:p>
                <a:pPr lvl="1"/>
                <a:r>
                  <a:rPr lang="en-US" dirty="0"/>
                  <a:t>(Note: Not rigorous and not in paper; aiming for a slight overestimate)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E8E06-74F0-41A8-8828-024902E7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C905-2332-4C64-82D8-B8CEFA59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MDPC codes, the complexity of key recovery on a key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are similarly sparse, our attack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said, simply enumerating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also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Considered in submission but concrete complexity was too high to affect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E3369-41AE-4B0A-9BFF-549CBE11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BDD9-E204-4DE4-9EC4-6D216943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999DC-5301-4E77-A933-6D1B3F6B8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Our attack shows that </a:t>
                </a:r>
                <a:r>
                  <a:rPr lang="en-US" dirty="0" err="1"/>
                  <a:t>LEDAcrypt’s</a:t>
                </a:r>
                <a:r>
                  <a:rPr lang="en-US" dirty="0"/>
                  <a:t> product structure is a security problem both asymptotically and concretely</a:t>
                </a:r>
              </a:p>
              <a:p>
                <a:r>
                  <a:rPr lang="en-US" dirty="0"/>
                  <a:t>Attacks to find the weakest class of keys are close to practical for all parameter sets</a:t>
                </a:r>
              </a:p>
              <a:p>
                <a:r>
                  <a:rPr lang="en-US" dirty="0"/>
                  <a:t>The fact that weak key attacks grade smoothly into more expensive attacks on successively larger classes of keys makes security analysis very difficult</a:t>
                </a:r>
              </a:p>
              <a:p>
                <a:pPr lvl="1"/>
                <a:r>
                  <a:rPr lang="en-US" dirty="0"/>
                  <a:t>Except when the product structure is trivial (i.e.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an identity matrix)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999DC-5301-4E77-A933-6D1B3F6B8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D0120-3F8B-43E8-9CA3-9CBA2D5E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2B74-C982-4255-A00E-EE886A21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Conceptually very similar to QC-MDPC </a:t>
                </a:r>
                <a:r>
                  <a:rPr lang="en-US" dirty="0" err="1"/>
                  <a:t>McEliece</a:t>
                </a:r>
                <a:r>
                  <a:rPr lang="en-US" dirty="0"/>
                  <a:t>/</a:t>
                </a:r>
                <a:r>
                  <a:rPr lang="en-US" dirty="0" err="1"/>
                  <a:t>Niederreiter</a:t>
                </a:r>
                <a:endParaRPr lang="en-US" dirty="0"/>
              </a:p>
              <a:p>
                <a:pPr lvl="1"/>
                <a:r>
                  <a:rPr lang="en-US" dirty="0"/>
                  <a:t>Private key is a sparse binary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Public key is a systematic form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 for the same code: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Cyclic blocks are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can be treated as polynomials in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Recovering any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sufficient to break the scheme</a:t>
                </a:r>
              </a:p>
              <a:p>
                <a:r>
                  <a:rPr lang="en-US" dirty="0"/>
                  <a:t>Unique feature of unpatched </a:t>
                </a:r>
                <a:r>
                  <a:rPr lang="en-US" dirty="0" err="1"/>
                  <a:t>LEDAcrypt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Private key factors into two sparser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35B4-FFF8-4830-816F-8DF2A9B2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8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AACC-9571-4F71-9E47-954DBF49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Number of cyclic blocks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  Dimension of cyclic blocks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Row Hamming weight of each block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Row weights of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arranged like, e.g.: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Errors corrected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in decrypt/</a:t>
                </a:r>
                <a:r>
                  <a:rPr lang="en-US" dirty="0" err="1"/>
                  <a:t>decaps</a:t>
                </a:r>
                <a:r>
                  <a:rPr lang="en-US"/>
                  <a:t> (irrelevant </a:t>
                </a:r>
                <a:r>
                  <a:rPr lang="en-US" dirty="0"/>
                  <a:t>for our attack)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ACD65-C598-4A0D-9017-F0E6536A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4880-360E-4E69-9217-E25BCD9C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 </a:t>
            </a:r>
            <a:br>
              <a:rPr lang="en-US" dirty="0"/>
            </a:b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Round, CPA)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68C9C8-AB4F-4A5A-914C-3B9DC08E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315"/>
            <a:ext cx="8615361" cy="50066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BB1C9-3AA8-4BE5-BDC9-399A6D00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4B17-584F-492C-80FA-5D5C5BD3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Weak key attack (All parameter sets)</a:t>
                </a:r>
              </a:p>
              <a:p>
                <a:pPr lvl="1"/>
                <a:r>
                  <a:rPr lang="en-US" dirty="0"/>
                  <a:t>A class of keys produced by </a:t>
                </a:r>
                <a:r>
                  <a:rPr lang="en-US" dirty="0" err="1"/>
                  <a:t>LEDAcrypt’s</a:t>
                </a:r>
                <a:r>
                  <a:rPr lang="en-US" dirty="0"/>
                  <a:t> keygen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that can be recovered by an attack requiring the equivalent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pPr lvl="1"/>
                <a:r>
                  <a:rPr lang="en-US" dirty="0"/>
                  <a:t>Considered an attack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less than the security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</a:p>
              <a:p>
                <a:pPr lvl="2"/>
                <a:r>
                  <a:rPr lang="en-US" dirty="0"/>
                  <a:t>For category 5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(most effective relative to claimed security level),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=47.72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=49.22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=96.94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category 5 CCA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=57.50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=52.54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=110.04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For category 1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(least effective relative to claimed security level), </a:t>
                </a:r>
              </a:p>
              <a:p>
                <a:pPr marL="914400" lvl="2" indent="0">
                  <a:buNone/>
                </a:pPr>
                <a:r>
                  <a:rPr lang="en-US" dirty="0"/>
                  <a:t>we 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82EE-B716-4EA4-A70C-6F40414B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2C1A-CB4D-4D28-B77B-2668D015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Attacks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5C0-D084-4AA4-A70B-6118244BE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Average case attack (Asymptotic)</a:t>
                </a:r>
              </a:p>
              <a:p>
                <a:pPr lvl="1"/>
                <a:r>
                  <a:rPr lang="en-US" dirty="0"/>
                  <a:t>Can be considered an extension of the weak key attack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&lt;&lt;1</a:t>
                </a:r>
              </a:p>
              <a:p>
                <a:pPr lvl="1"/>
                <a:r>
                  <a:rPr lang="en-US" dirty="0"/>
                  <a:t>Difficult to estimate concrete advantage over standard attacks</a:t>
                </a:r>
              </a:p>
              <a:p>
                <a:pPr lvl="1"/>
                <a:r>
                  <a:rPr lang="en-US" dirty="0"/>
                  <a:t>we suspect it is significant already for claimed category 5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5C0-D084-4AA4-A70B-6118244BE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5FC4-C3CD-43C8-A7F9-02640C7D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BCCB-CCA5-41AD-8F2B-DD34F12B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Recovery for MDPC Codes</a:t>
            </a:r>
            <a:br>
              <a:rPr lang="en-US" dirty="0"/>
            </a:br>
            <a:r>
              <a:rPr lang="en-US" sz="4000" dirty="0"/>
              <a:t>Information Set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Basic idea: Guess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low weight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in the row 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Linearly solve for the rest of the row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we guess are called the “</a:t>
                </a:r>
                <a:r>
                  <a:rPr lang="en-US" i="1" dirty="0"/>
                  <a:t>information set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More detailed procedure:</a:t>
                </a:r>
              </a:p>
              <a:p>
                <a:pPr lvl="1"/>
                <a:r>
                  <a:rPr lang="en-US" dirty="0"/>
                  <a:t>Permute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resulting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aseline="-25000" dirty="0"/>
              </a:p>
              <a:p>
                <a:pPr lvl="2"/>
                <a:r>
                  <a:rPr lang="en-US" dirty="0"/>
                  <a:t>Hope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(1, 0, …, 0).</a:t>
                </a:r>
              </a:p>
              <a:p>
                <a:pPr lvl="2"/>
                <a:r>
                  <a:rPr lang="en-US" dirty="0"/>
                  <a:t>If so, the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top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More advanced ISD algorithms e.g. Stern, Leon, MMT, BJMM, MO… reduce complexity somewhat by trying multiple guesses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Asymptotic complexity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r>
                  <a:rPr lang="en-US" dirty="0"/>
                  <a:t> has row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FA51F-80E2-43BF-B607-5930DC95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FAF6-7B70-43B9-903E-F4C18B74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dirty="0"/>
              <a:t>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Parameters of </a:t>
                </a:r>
                <a:r>
                  <a:rPr lang="en-US" dirty="0" err="1"/>
                  <a:t>LEDAcrypt</a:t>
                </a:r>
                <a:r>
                  <a:rPr lang="en-US" dirty="0"/>
                  <a:t> are set based on treating the code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an MDPC code and running the ISD attack on the previous slide</a:t>
                </a:r>
              </a:p>
              <a:p>
                <a:pPr lvl="1"/>
                <a:r>
                  <a:rPr lang="en-US" dirty="0"/>
                  <a:t>Attack complexity is essentially the inverse probability of guessing a </a:t>
                </a:r>
                <a:r>
                  <a:rPr lang="en-US" dirty="0">
                    <a:solidFill>
                      <a:srgbClr val="FF0000"/>
                    </a:solidFill>
                  </a:rPr>
                  <a:t>randomly chosen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Choose the bits to guess </a:t>
                </a:r>
                <a:r>
                  <a:rPr lang="en-US" dirty="0">
                    <a:solidFill>
                      <a:srgbClr val="FF0000"/>
                    </a:solidFill>
                  </a:rPr>
                  <a:t>non-randomly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A7C3-A76B-4425-8307-AE5C1CF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C03F9B-2B7A-4577-9C5F-2D9140A00031}"/>
</file>

<file path=customXml/itemProps2.xml><?xml version="1.0" encoding="utf-8"?>
<ds:datastoreItem xmlns:ds="http://schemas.openxmlformats.org/officeDocument/2006/customXml" ds:itemID="{9AEF1E0C-ECF4-4FCB-85EC-2B11F461B048}"/>
</file>

<file path=customXml/itemProps3.xml><?xml version="1.0" encoding="utf-8"?>
<ds:datastoreItem xmlns:ds="http://schemas.openxmlformats.org/officeDocument/2006/customXml" ds:itemID="{0FEF4370-B263-46C3-A596-809BA454D0FA}"/>
</file>

<file path=docProps/app.xml><?xml version="1.0" encoding="utf-8"?>
<Properties xmlns="http://schemas.openxmlformats.org/officeDocument/2006/extended-properties" xmlns:vt="http://schemas.openxmlformats.org/officeDocument/2006/docPropsVTypes">
  <TotalTime>12349</TotalTime>
  <Words>2238</Words>
  <Application>Microsoft Office PowerPoint</Application>
  <PresentationFormat>Widescreen</PresentationFormat>
  <Paragraphs>235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Cryptanalysis of LEDAcrypt</vt:lpstr>
      <vt:lpstr>Our Result</vt:lpstr>
      <vt:lpstr>LEDAcrypt Overview</vt:lpstr>
      <vt:lpstr>LEDAcrypt Parameters</vt:lpstr>
      <vt:lpstr>LEDAcrypt Parameters  (2nd Round, CPA)</vt:lpstr>
      <vt:lpstr>Summary of Attacks</vt:lpstr>
      <vt:lpstr>Summary of Attacks Cont.</vt:lpstr>
      <vt:lpstr>Key Recovery for MDPC Codes Information Set Decoding</vt:lpstr>
      <vt:lpstr>Using LEDAcrypt’s Product Structure Basic Idea</vt:lpstr>
      <vt:lpstr>Using LEDAcrypt’s Product Structure Choosing the Bits to Guess</vt:lpstr>
      <vt:lpstr>Contiguous Nonzero Coefficients</vt:lpstr>
      <vt:lpstr>Example: Weakest Keys  (Category 5, n_0=2)</vt:lpstr>
      <vt:lpstr>Equivalent Keys</vt:lpstr>
      <vt:lpstr>Equivalent Choices of H^′ and Q′</vt:lpstr>
      <vt:lpstr>Advanced Information Set Decoding</vt:lpstr>
      <vt:lpstr>Advanced Information Set Decoding  Cont.</vt:lpstr>
      <vt:lpstr>How Many Equally Good  (and Independent)  Information Sets?</vt:lpstr>
      <vt:lpstr>Changing the Offset</vt:lpstr>
      <vt:lpstr>Ring Representations</vt:lpstr>
      <vt:lpstr>Rejection Sampling Considerations</vt:lpstr>
      <vt:lpstr>Putting it All Together</vt:lpstr>
      <vt:lpstr>Considerations for n_0&gt;2</vt:lpstr>
      <vt:lpstr>Less Weak Keys</vt:lpstr>
      <vt:lpstr>Asymptotics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85</cp:revision>
  <dcterms:created xsi:type="dcterms:W3CDTF">2019-10-08T18:50:36Z</dcterms:created>
  <dcterms:modified xsi:type="dcterms:W3CDTF">2020-08-06T13:10:15Z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